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52A401-B471-4424-8FEB-08D91145073C}">
          <p14:sldIdLst>
            <p14:sldId id="257"/>
            <p14:sldId id="276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085"/>
    <a:srgbClr val="C70A00"/>
    <a:srgbClr val="F8F8F8"/>
    <a:srgbClr val="FAFAFA"/>
    <a:srgbClr val="FBFBFB"/>
    <a:srgbClr val="FEFEF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EA132-B35F-4883-84B2-AF821DB0767C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907F8-1AF0-4DE2-BEDF-CAD9A8F8D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4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внутренни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21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6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1825625"/>
            <a:ext cx="10111029" cy="435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16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51642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365125"/>
            <a:ext cx="74422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8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внешний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69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532" y="365125"/>
            <a:ext cx="1004779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1004779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9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29" y="16676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729" y="45204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4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400" y="1825625"/>
            <a:ext cx="49784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691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01237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681163"/>
            <a:ext cx="4879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505075"/>
            <a:ext cx="487997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691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6912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6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457200"/>
            <a:ext cx="36925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500" y="2057400"/>
            <a:ext cx="36925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5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365125"/>
            <a:ext cx="101999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1400" y="1825625"/>
            <a:ext cx="101999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9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59816"/>
            <a:ext cx="12070080" cy="23876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anose="02020603050405020304" pitchFamily="18" charset="0"/>
              </a:rPr>
              <a:t>Государственная услуга – аттестация педагогических работников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47416"/>
            <a:ext cx="10546080" cy="1655762"/>
          </a:xfrm>
        </p:spPr>
        <p:txBody>
          <a:bodyPr>
            <a:normAutofit/>
          </a:bodyPr>
          <a:lstStyle/>
          <a:p>
            <a:endParaRPr lang="ru-RU" smtClean="0"/>
          </a:p>
          <a:p>
            <a:r>
              <a:rPr lang="ru-RU" smtClean="0"/>
              <a:t>Алгоритм </a:t>
            </a:r>
            <a:r>
              <a:rPr lang="ru-RU" dirty="0" smtClean="0"/>
              <a:t>подачи заявлений на Едином портале </a:t>
            </a:r>
            <a:r>
              <a:rPr lang="ru-RU" smtClean="0"/>
              <a:t>государственных 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7" y="1320494"/>
            <a:ext cx="9104803" cy="512145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11368" y="131884"/>
            <a:ext cx="9104803" cy="96261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Алгоритм подачи заявления в целях установления квалификационной категории на Едином портале государственных услуг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4001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7" y="1330384"/>
            <a:ext cx="9104803" cy="512145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11368" y="131884"/>
            <a:ext cx="9104803" cy="96261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Алгоритм подачи заявления в целях установления квалификационной категории на Едином портале государственных услуг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0029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7" y="1327639"/>
            <a:ext cx="9104803" cy="512145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11368" y="131884"/>
            <a:ext cx="9104803" cy="96261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Алгоритм подачи заявления в целях установления квалификационной категории на Едином портале государственных услуг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31283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7" y="1263344"/>
            <a:ext cx="9104803" cy="512145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611368" y="131884"/>
            <a:ext cx="9104803" cy="96261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Алгоритм подачи заявления в целях установления квалификационной категории на Едином портале государственных услуг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85532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7" y="1317198"/>
            <a:ext cx="9104803" cy="512145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611368" y="131884"/>
            <a:ext cx="9104803" cy="96261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Алгоритм подачи заявления в целях установления квалификационной категории на Едином портале государственных услуг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7286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8" y="1314307"/>
            <a:ext cx="9104803" cy="512145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611368" y="131884"/>
            <a:ext cx="9104803" cy="96261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Алгоритм подачи заявления в целях установления квалификационной категории на Едином портале государственных услуг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7977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7" y="1297964"/>
            <a:ext cx="9104803" cy="512145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611368" y="131884"/>
            <a:ext cx="9104803" cy="96261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Алгоритм подачи заявления в целях установления квалификационной категории на Едином портале государственных услуг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45630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7" y="1323097"/>
            <a:ext cx="9104803" cy="512145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11368" y="131884"/>
            <a:ext cx="9104803" cy="96261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Алгоритм подачи заявления в целях установления квалификационной категории на Едином портале государственных услуг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61412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7" y="1310053"/>
            <a:ext cx="9104803" cy="512145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611368" y="131884"/>
            <a:ext cx="9104803" cy="96261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Алгоритм подачи заявления в целях установления квалификационной категории на Едином портале государственных услуг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853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7" y="1329287"/>
            <a:ext cx="9104803" cy="512145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611368" y="131884"/>
            <a:ext cx="9104803" cy="96261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Алгоритм подачи заявления в целях установления квалификационной категории на Едином портале государственных услуг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4876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37959" y="281455"/>
            <a:ext cx="8784976" cy="857006"/>
            <a:chOff x="0" y="105352"/>
            <a:chExt cx="8784976" cy="725399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05352"/>
              <a:ext cx="8784976" cy="72539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0" y="529466"/>
              <a:ext cx="8580926" cy="3012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Способы 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подачи заявления на аттестацию</a:t>
              </a: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dirty="0" smtClean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470887"/>
              </p:ext>
            </p:extLst>
          </p:nvPr>
        </p:nvGraphicFramePr>
        <p:xfrm>
          <a:off x="597877" y="1805518"/>
          <a:ext cx="10849708" cy="31401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49708">
                  <a:extLst>
                    <a:ext uri="{9D8B030D-6E8A-4147-A177-3AD203B41FA5}">
                      <a16:colId xmlns:a16="http://schemas.microsoft.com/office/drawing/2014/main" val="2237377928"/>
                    </a:ext>
                  </a:extLst>
                </a:gridCol>
              </a:tblGrid>
              <a:tr h="1175998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/>
                        <a:t>заявление для предоставления государственной услуги подается в Главную аттестационную комиссию заявителем лично, в том числе с использованием электронных носителей и (или) информационно-телекоммуникационных сетей, доступ к которым не ограничен определенным кругом лиц, включая информационно-телекоммуникационную сеть «Интернет»: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54788"/>
                  </a:ext>
                </a:extLst>
              </a:tr>
              <a:tr h="2884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/>
                        <a:t>по почте письмом с уведомлением о вручении;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136251"/>
                  </a:ext>
                </a:extLst>
              </a:tr>
              <a:tr h="2884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/>
                        <a:t>посредством Единого</a:t>
                      </a:r>
                      <a:r>
                        <a:rPr lang="ru-RU" sz="2000" b="1" baseline="0" dirty="0" smtClean="0"/>
                        <a:t> портала государственных услуг</a:t>
                      </a:r>
                      <a:r>
                        <a:rPr lang="ru-RU" sz="2000" b="1" dirty="0" smtClean="0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854287"/>
                  </a:ext>
                </a:extLst>
              </a:tr>
              <a:tr h="732225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/>
                        <a:t>посредством автоматизированной информационной системы «Сетевой город. Образование»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250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2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71282" y="114300"/>
            <a:ext cx="8784976" cy="1028699"/>
            <a:chOff x="0" y="105352"/>
            <a:chExt cx="8784976" cy="790275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05352"/>
              <a:ext cx="8784976" cy="72539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0" y="529465"/>
              <a:ext cx="8580926" cy="366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Подача заявления через Единый портал государственных услуг</a:t>
              </a:r>
              <a:endPara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dirty="0" smtClean="0"/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97347"/>
              </p:ext>
            </p:extLst>
          </p:nvPr>
        </p:nvGraphicFramePr>
        <p:xfrm>
          <a:off x="563683" y="1248504"/>
          <a:ext cx="10778393" cy="42245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778393">
                  <a:extLst>
                    <a:ext uri="{9D8B030D-6E8A-4147-A177-3AD203B41FA5}">
                      <a16:colId xmlns:a16="http://schemas.microsoft.com/office/drawing/2014/main" val="1017271108"/>
                    </a:ext>
                  </a:extLst>
                </a:gridCol>
              </a:tblGrid>
              <a:tr h="1407618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 основании протокола президиума Правительственной комиссии по цифровому развитию, использованию информационных технологий для улучшения качества жизни и условий ведения предпринимательской деятельности от 25 июня 2021 года № 19, государственная услуга «Аттестация педагогических работников  государственных, муниципальных и частных образовательных организаций, осуществляющих образовательную деятельность» включена в перечень основных социально значимых услуг, предоставляемых в электронной форме. 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>
                            <a:tint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02067"/>
                  </a:ext>
                </a:extLst>
              </a:tr>
              <a:tr h="118665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 целью реализации положений утверждено постановление правительства Тульской области «Об утверждении административного регламента предоставления государственной услуги «Аттестация педагогических работников государственных, муниципальных и частных образовательных организаций, осуществляющих образовательную деятельность» от 09.08.2021 № 489.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>
                            <a:tint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271848"/>
                  </a:ext>
                </a:extLst>
              </a:tr>
              <a:tr h="1036954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Дистанционная форма взаимодействия дает возможность создания системы непрерывного взаимодействия всех участников процедуры аттестации  независимо от наличия временных и пространственных ограничений, обеспечивает быстрое и эффективное взаимодействие с Главной аттестационной комиссией.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578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8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71282" y="219907"/>
            <a:ext cx="8784976" cy="1125315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Обращаем ваше внимание – срок оказания услуги на портале 90 дней.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650635"/>
              </p:ext>
            </p:extLst>
          </p:nvPr>
        </p:nvGraphicFramePr>
        <p:xfrm>
          <a:off x="703385" y="1968172"/>
          <a:ext cx="10585938" cy="265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85938">
                  <a:extLst>
                    <a:ext uri="{9D8B030D-6E8A-4147-A177-3AD203B41FA5}">
                      <a16:colId xmlns:a16="http://schemas.microsoft.com/office/drawing/2014/main" val="3982667877"/>
                    </a:ext>
                  </a:extLst>
                </a:gridCol>
              </a:tblGrid>
              <a:tr h="1865273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Руководителям образовательных организаций целесообразно уведомлять педагогических работников о подаче заявления через Единый портал государственных услуг строго не ранее чем за 3 месяца до предполагаемой даты аттестации.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2400" dirty="0" smtClean="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В противном случае заявителю будет отказано в принятии заявления.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965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2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7" y="1318846"/>
            <a:ext cx="9114928" cy="5055577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611368" y="131884"/>
            <a:ext cx="9104803" cy="96261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Алгоритм подачи заявления в целях установления квалификационной категории на Едином портале государственных услуг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382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8" y="1283676"/>
            <a:ext cx="9100400" cy="51189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611368" y="131884"/>
            <a:ext cx="9104803" cy="96261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Алгоритм подачи заявления в целях установления квалификационной категории на Едином портале государственных услуг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8038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8" y="1304482"/>
            <a:ext cx="9104803" cy="512145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11368" y="131884"/>
            <a:ext cx="9104803" cy="96261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Алгоритм подачи заявления в целях установления квалификационной категории на Едином портале государственных услуг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8365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8" y="1327640"/>
            <a:ext cx="9104803" cy="512145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11368" y="131884"/>
            <a:ext cx="9104803" cy="96261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Алгоритм подачи заявления в целях установления квалификационной категории на Едином портале государственных услуг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7289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3" y="1327638"/>
            <a:ext cx="9107598" cy="512302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611368" y="131884"/>
            <a:ext cx="9104803" cy="96261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Алгоритм подачи заявления в целях установления квалификационной категории на Едином портале государственных услуг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36239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5">
      <a:dk1>
        <a:srgbClr val="0C0C0C"/>
      </a:dk1>
      <a:lt1>
        <a:srgbClr val="FAF9F9"/>
      </a:lt1>
      <a:dk2>
        <a:srgbClr val="637052"/>
      </a:dk2>
      <a:lt2>
        <a:srgbClr val="CCDDEA"/>
      </a:lt2>
      <a:accent1>
        <a:srgbClr val="FF6600"/>
      </a:accent1>
      <a:accent2>
        <a:srgbClr val="B40000"/>
      </a:accent2>
      <a:accent3>
        <a:srgbClr val="002E8A"/>
      </a:accent3>
      <a:accent4>
        <a:srgbClr val="F4EE0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468</Words>
  <Application>Microsoft Office PowerPoint</Application>
  <PresentationFormat>Широкоэкранный</PresentationFormat>
  <Paragraphs>31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Тема Office</vt:lpstr>
      <vt:lpstr>Государственная услуга – аттестация педагогических работников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22kab</dc:creator>
  <cp:lastModifiedBy>Ирина Николаевна Овсянникова</cp:lastModifiedBy>
  <cp:revision>111</cp:revision>
  <dcterms:created xsi:type="dcterms:W3CDTF">2016-01-21T07:32:23Z</dcterms:created>
  <dcterms:modified xsi:type="dcterms:W3CDTF">2022-10-26T12:40:29Z</dcterms:modified>
</cp:coreProperties>
</file>